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79"/>
  </p:notesMasterIdLst>
  <p:sldIdLst>
    <p:sldId id="258" r:id="rId3"/>
    <p:sldId id="1195" r:id="rId4"/>
    <p:sldId id="1321" r:id="rId5"/>
    <p:sldId id="1418" r:id="rId6"/>
    <p:sldId id="1426" r:id="rId7"/>
    <p:sldId id="1427" r:id="rId8"/>
    <p:sldId id="1428" r:id="rId9"/>
    <p:sldId id="1419" r:id="rId10"/>
    <p:sldId id="1421" r:id="rId11"/>
    <p:sldId id="1420" r:id="rId12"/>
    <p:sldId id="1422" r:id="rId13"/>
    <p:sldId id="1424" r:id="rId14"/>
    <p:sldId id="1500" r:id="rId15"/>
    <p:sldId id="1425" r:id="rId16"/>
    <p:sldId id="1429" r:id="rId17"/>
    <p:sldId id="1430" r:id="rId18"/>
    <p:sldId id="1431" r:id="rId19"/>
    <p:sldId id="1432" r:id="rId20"/>
    <p:sldId id="1434" r:id="rId21"/>
    <p:sldId id="1436" r:id="rId22"/>
    <p:sldId id="1437" r:id="rId23"/>
    <p:sldId id="1438" r:id="rId24"/>
    <p:sldId id="1324" r:id="rId25"/>
    <p:sldId id="1439" r:id="rId26"/>
    <p:sldId id="1440" r:id="rId27"/>
    <p:sldId id="1442" r:id="rId28"/>
    <p:sldId id="1443" r:id="rId29"/>
    <p:sldId id="1441" r:id="rId30"/>
    <p:sldId id="1444" r:id="rId31"/>
    <p:sldId id="1340" r:id="rId32"/>
    <p:sldId id="1445" r:id="rId33"/>
    <p:sldId id="1447" r:id="rId34"/>
    <p:sldId id="1452" r:id="rId35"/>
    <p:sldId id="1449" r:id="rId36"/>
    <p:sldId id="1451" r:id="rId37"/>
    <p:sldId id="1461" r:id="rId38"/>
    <p:sldId id="1462" r:id="rId39"/>
    <p:sldId id="1458" r:id="rId40"/>
    <p:sldId id="1459" r:id="rId41"/>
    <p:sldId id="1501" r:id="rId42"/>
    <p:sldId id="1497" r:id="rId43"/>
    <p:sldId id="1496" r:id="rId44"/>
    <p:sldId id="1498" r:id="rId45"/>
    <p:sldId id="1499" r:id="rId46"/>
    <p:sldId id="1467" r:id="rId47"/>
    <p:sldId id="1369" r:id="rId48"/>
    <p:sldId id="1469" r:id="rId49"/>
    <p:sldId id="1470" r:id="rId50"/>
    <p:sldId id="1468" r:id="rId51"/>
    <p:sldId id="1463" r:id="rId52"/>
    <p:sldId id="1464" r:id="rId53"/>
    <p:sldId id="1465" r:id="rId54"/>
    <p:sldId id="1479" r:id="rId55"/>
    <p:sldId id="1466" r:id="rId56"/>
    <p:sldId id="1472" r:id="rId57"/>
    <p:sldId id="1475" r:id="rId58"/>
    <p:sldId id="1476" r:id="rId59"/>
    <p:sldId id="1477" r:id="rId60"/>
    <p:sldId id="1471" r:id="rId61"/>
    <p:sldId id="1473" r:id="rId62"/>
    <p:sldId id="1474" r:id="rId63"/>
    <p:sldId id="1478" r:id="rId64"/>
    <p:sldId id="1480" r:id="rId65"/>
    <p:sldId id="1482" r:id="rId66"/>
    <p:sldId id="1332" r:id="rId67"/>
    <p:sldId id="1483" r:id="rId68"/>
    <p:sldId id="1484" r:id="rId69"/>
    <p:sldId id="1485" r:id="rId70"/>
    <p:sldId id="1491" r:id="rId71"/>
    <p:sldId id="1492" r:id="rId72"/>
    <p:sldId id="1488" r:id="rId73"/>
    <p:sldId id="1493" r:id="rId74"/>
    <p:sldId id="1489" r:id="rId75"/>
    <p:sldId id="1490" r:id="rId76"/>
    <p:sldId id="1495" r:id="rId77"/>
    <p:sldId id="1494" r:id="rId78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8" autoAdjust="0"/>
    <p:restoredTop sz="92662" autoAdjust="0"/>
  </p:normalViewPr>
  <p:slideViewPr>
    <p:cSldViewPr>
      <p:cViewPr>
        <p:scale>
          <a:sx n="125" d="100"/>
          <a:sy n="125" d="100"/>
        </p:scale>
        <p:origin x="-648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printerSettings" Target="printerSettings/printerSettings1.bin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notesMaster" Target="notesMasters/notesMaster1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3/28/14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replication, re-execution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Also: similarity is conceptual…Implementation is different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combiners are useful if mappers emit multiple values per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name size ~ cluster size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Native monitoring, backup scheduling, fault tolerance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524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INTRO </a:t>
            </a:r>
            <a:r>
              <a:rPr lang="en-US" sz="6000" dirty="0" smtClean="0"/>
              <a:t>to</a:t>
            </a:r>
            <a:r>
              <a:rPr lang="en-US" sz="9000" dirty="0" smtClean="0"/>
              <a:t> DATA SCIENCE</a:t>
            </a:r>
            <a:br>
              <a:rPr lang="en-US" sz="9000" dirty="0" smtClean="0"/>
            </a:br>
            <a:r>
              <a:rPr lang="en-US" sz="5000" dirty="0" smtClean="0"/>
              <a:t>map</a:t>
            </a:r>
            <a:r>
              <a:rPr lang="en-US" sz="5000" dirty="0" smtClean="0"/>
              <a:t>-reduce</a:t>
            </a:r>
            <a:endParaRPr lang="en-US" sz="5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</p:txBody>
      </p:sp>
    </p:spTree>
    <p:extLst>
      <p:ext uri="{BB962C8B-B14F-4D97-AF65-F5344CB8AC3E}">
        <p14:creationId xmlns:p14="http://schemas.microsoft.com/office/powerpoint/2010/main" val="3109990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has obvious benefits!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cheaper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easier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unbounded (just add more nodes to 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cluster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14008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4792865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</p:txBody>
      </p:sp>
    </p:spTree>
    <p:extLst>
      <p:ext uri="{BB962C8B-B14F-4D97-AF65-F5344CB8AC3E}">
        <p14:creationId xmlns:p14="http://schemas.microsoft.com/office/powerpoint/2010/main" val="39021383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  <a:p>
            <a:pPr algn="l"/>
            <a:endParaRPr lang="en-US" sz="3000" i="1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“Scale out </a:t>
            </a:r>
            <a:r>
              <a:rPr lang="en-US" sz="3000" dirty="0" err="1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vs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scale up!”</a:t>
            </a:r>
          </a:p>
        </p:txBody>
      </p:sp>
    </p:spTree>
    <p:extLst>
      <p:ext uri="{BB962C8B-B14F-4D97-AF65-F5344CB8AC3E}">
        <p14:creationId xmlns:p14="http://schemas.microsoft.com/office/powerpoint/2010/main" val="722032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72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485062" y="1638300"/>
            <a:ext cx="1463675" cy="17526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A horizontally distributed system also has better </a:t>
              </a:r>
              <a:r>
                <a:rPr lang="en-US" sz="900" i="1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fault tolerance</a:t>
              </a: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 than a single machine.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3708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code (&amp; processing power)</a:t>
            </a: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move code to data</a:t>
            </a:r>
          </a:p>
        </p:txBody>
      </p:sp>
    </p:spTree>
    <p:extLst>
      <p:ext uri="{BB962C8B-B14F-4D97-AF65-F5344CB8AC3E}">
        <p14:creationId xmlns:p14="http://schemas.microsoft.com/office/powerpoint/2010/main" val="370348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code (&amp; processing power)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SETI</a:t>
            </a: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move code to data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map-reduce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  <a:sym typeface="Wingdings"/>
              </a:rPr>
              <a:t> less overhead (</a:t>
            </a:r>
            <a:r>
              <a:rPr lang="en-US" sz="3000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network traffic, disk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I/O)</a:t>
            </a:r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“Computing nodes are the same as storage nodes.”</a:t>
            </a:r>
          </a:p>
        </p:txBody>
      </p:sp>
    </p:spTree>
    <p:extLst>
      <p:ext uri="{BB962C8B-B14F-4D97-AF65-F5344CB8AC3E}">
        <p14:creationId xmlns:p14="http://schemas.microsoft.com/office/powerpoint/2010/main" val="6771167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</p:txBody>
      </p:sp>
    </p:spTree>
    <p:extLst>
      <p:ext uri="{BB962C8B-B14F-4D97-AF65-F5344CB8AC3E}">
        <p14:creationId xmlns:p14="http://schemas.microsoft.com/office/powerpoint/2010/main" val="562760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big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programming model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Implementation details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Word count example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exercise: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Map-reduce using python &amp;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mrjob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73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This is how recursive algorithms work, for example.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8763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One famous example of divide and conquer is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merge sort.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09" y="1516127"/>
            <a:ext cx="3812028" cy="3741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7" y="1409700"/>
            <a:ext cx="2918966" cy="38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757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</p:txBody>
      </p:sp>
    </p:spTree>
    <p:extLst>
      <p:ext uri="{BB962C8B-B14F-4D97-AF65-F5344CB8AC3E}">
        <p14:creationId xmlns:p14="http://schemas.microsoft.com/office/powerpoint/2010/main" val="36173007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</p:txBody>
      </p:sp>
    </p:spTree>
    <p:extLst>
      <p:ext uri="{BB962C8B-B14F-4D97-AF65-F5344CB8AC3E}">
        <p14:creationId xmlns:p14="http://schemas.microsoft.com/office/powerpoint/2010/main" val="33332705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(The similarity is approximate, because results are output in multiple sets, and data is not broken down to single-element subsets.)</a:t>
            </a:r>
          </a:p>
        </p:txBody>
      </p:sp>
    </p:spTree>
    <p:extLst>
      <p:ext uri="{BB962C8B-B14F-4D97-AF65-F5344CB8AC3E}">
        <p14:creationId xmlns:p14="http://schemas.microsoft.com/office/powerpoint/2010/main" val="4822267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</a:t>
            </a:r>
            <a:r>
              <a:rPr lang="en-US" sz="3000" dirty="0" err="1">
                <a:latin typeface="PFDinTextCompPro-Italic"/>
                <a:cs typeface="PFDinTextCompPro-Italic"/>
              </a:rPr>
              <a:t>grep</a:t>
            </a:r>
            <a:r>
              <a:rPr lang="en-US" sz="3000" dirty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grep</a:t>
            </a:r>
            <a:r>
              <a:rPr lang="en-US" sz="3000" dirty="0" smtClean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7485062" y="2400300"/>
            <a:ext cx="1463675" cy="1752600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0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Parallelizing an ML algorithm can be a non-trivial exercise!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40336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II. programming model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7734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I. big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319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5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0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31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approximately</a:t>
            </a:r>
            <a:r>
              <a:rPr lang="en-US" sz="3000" dirty="0" smtClean="0">
                <a:latin typeface="PFDinTextCompPro-Italic"/>
                <a:cs typeface="PFDinTextCompPro-Italic"/>
              </a:rPr>
              <a:t>)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1.5) 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shuffle/sort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56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902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9843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7733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functional paradigm is good at describing how to solve a problem, but not very good at describing data manipulations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relational joins).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6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935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>
                <a:latin typeface="PFDinTextCompPro-Medium"/>
                <a:cs typeface="PFDinTextCompPro-Medium"/>
              </a:rPr>
              <a:t>combiners</a:t>
            </a:r>
            <a:r>
              <a:rPr lang="en-US" sz="3000" dirty="0">
                <a:latin typeface="PFDinTextCompPro-Italic"/>
                <a:cs typeface="PFDinTextCompPro-Italic"/>
              </a:rPr>
              <a:t> – perform reducer operations on the mapper node (optional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	         step, to reduce network traffic and disk I/O).</a:t>
            </a:r>
          </a:p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partitioners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shuffle/sort/redirect mapper output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941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</p:txBody>
      </p:sp>
    </p:spTree>
    <p:extLst>
      <p:ext uri="{BB962C8B-B14F-4D97-AF65-F5344CB8AC3E}">
        <p14:creationId xmlns:p14="http://schemas.microsoft.com/office/powerpoint/2010/main" val="187822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79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It’s possible to overlay the map-reduce framework with an additional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declarative syntax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makes operations like select &amp; join easier to implement and less error prone.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Popular examples include Pig and Hive.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983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68" y="1214894"/>
            <a:ext cx="8262938" cy="36238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1937" y="4988868"/>
            <a:ext cx="46858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+mn-lt"/>
              </a:rPr>
              <a:t>s</a:t>
            </a:r>
            <a:r>
              <a:rPr lang="en-US" sz="900" i="1" dirty="0" smtClean="0">
                <a:latin typeface="+mn-lt"/>
              </a:rPr>
              <a:t>ource</a:t>
            </a:r>
            <a:r>
              <a:rPr lang="en-US" sz="900" i="1" dirty="0">
                <a:latin typeface="+mn-lt"/>
              </a:rPr>
              <a:t>: http://</a:t>
            </a:r>
            <a:r>
              <a:rPr lang="en-US" sz="900" i="1" dirty="0" err="1">
                <a:latin typeface="+mn-lt"/>
              </a:rPr>
              <a:t>www.slideshare.net</a:t>
            </a:r>
            <a:r>
              <a:rPr lang="en-US" sz="900" i="1" dirty="0">
                <a:latin typeface="+mn-lt"/>
              </a:rPr>
              <a:t>/</a:t>
            </a:r>
            <a:r>
              <a:rPr lang="en-US" sz="900" i="1" dirty="0" err="1">
                <a:latin typeface="+mn-lt"/>
              </a:rPr>
              <a:t>kevinweil</a:t>
            </a:r>
            <a:r>
              <a:rPr lang="en-US" sz="900" i="1" dirty="0">
                <a:latin typeface="+mn-lt"/>
              </a:rPr>
              <a:t>/hadoop-pig-and-twitter-nosql-east-2009</a:t>
            </a:r>
          </a:p>
        </p:txBody>
      </p:sp>
    </p:spTree>
    <p:extLst>
      <p:ext uri="{BB962C8B-B14F-4D97-AF65-F5344CB8AC3E}">
        <p14:creationId xmlns:p14="http://schemas.microsoft.com/office/powerpoint/2010/main" val="182580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" y="1123148"/>
            <a:ext cx="7805738" cy="394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573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69" y="982056"/>
            <a:ext cx="7212736" cy="4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23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implementation details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7597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4891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(along with the functional semantics) allows you to focus on solving the problem instead of accounting &amp; housekeeping details.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32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written in Java, but the </a:t>
            </a:r>
            <a:r>
              <a:rPr lang="en-US" sz="3000" i="1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 Streaming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utility allows client code to be supplied as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executables</a:t>
            </a:r>
            <a:r>
              <a:rPr lang="en-US" sz="3000" dirty="0" smtClean="0">
                <a:latin typeface="PFDinTextCompPro-Italic"/>
                <a:cs typeface="PFDinTextCompPro-Italic"/>
              </a:rPr>
              <a:t>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written in any language).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55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many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NoSQL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databases support native map-reduce queries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commercial distributions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Cloudera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MapR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etc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Google’s internal implementation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850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That said,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has a large user base.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396" y="1482563"/>
            <a:ext cx="6568282" cy="33561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4797" y="4912668"/>
            <a:ext cx="577594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 smtClean="0">
                <a:latin typeface="+mn-lt"/>
              </a:rPr>
              <a:t>source: http</a:t>
            </a:r>
            <a:r>
              <a:rPr lang="en-US" sz="900" i="1" dirty="0">
                <a:latin typeface="+mn-lt"/>
              </a:rPr>
              <a:t>://</a:t>
            </a:r>
            <a:r>
              <a:rPr lang="en-US" sz="900" i="1" dirty="0" err="1">
                <a:latin typeface="+mn-lt"/>
              </a:rPr>
              <a:t>www.hadoopwizard.com</a:t>
            </a:r>
            <a:r>
              <a:rPr lang="en-US" sz="900" i="1" dirty="0">
                <a:latin typeface="+mn-lt"/>
              </a:rPr>
              <a:t>/which-big-data-company-has-the-worlds-biggest-</a:t>
            </a:r>
            <a:r>
              <a:rPr lang="en-US" sz="900" i="1" dirty="0" err="1">
                <a:latin typeface="+mn-lt"/>
              </a:rPr>
              <a:t>hadoop</a:t>
            </a:r>
            <a:r>
              <a:rPr lang="en-US" sz="900" i="1" dirty="0">
                <a:latin typeface="+mn-lt"/>
              </a:rPr>
              <a:t>-cluster/</a:t>
            </a:r>
          </a:p>
        </p:txBody>
      </p:sp>
    </p:spTree>
    <p:extLst>
      <p:ext uri="{BB962C8B-B14F-4D97-AF65-F5344CB8AC3E}">
        <p14:creationId xmlns:p14="http://schemas.microsoft.com/office/powerpoint/2010/main" val="2664839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441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1181100"/>
            <a:ext cx="1463675" cy="16002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“Compute nodes are the same as storage nodes.”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10562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292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If you use Amazon EMR, you can use their file system (Amazon S3) as well.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68" y="990674"/>
            <a:ext cx="7653338" cy="420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67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err="1"/>
              <a:t>i</a:t>
            </a:r>
            <a:r>
              <a:rPr lang="en-US" sz="7500" dirty="0" err="1" smtClean="0"/>
              <a:t>II</a:t>
            </a:r>
            <a:r>
              <a:rPr lang="en-US" sz="7500" dirty="0" smtClean="0"/>
              <a:t>. Word count example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160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processes data in terms of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key-value pairs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input		</a:t>
            </a:r>
            <a:r>
              <a:rPr lang="en-US" sz="2000" dirty="0" smtClean="0">
                <a:latin typeface="Menlo Regular"/>
                <a:cs typeface="Menlo Regular"/>
              </a:rPr>
              <a:t>	&lt;</a:t>
            </a:r>
            <a:r>
              <a:rPr lang="en-US" sz="2000" dirty="0">
                <a:latin typeface="Menlo Regular"/>
                <a:cs typeface="Menlo Regular"/>
              </a:rPr>
              <a:t>k1, v1&gt;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		&lt;k1, v1&gt;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v2&gt;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>
                <a:latin typeface="Menlo Regular"/>
                <a:cs typeface="Menlo Regular"/>
              </a:rPr>
              <a:t>partitioner</a:t>
            </a:r>
            <a:r>
              <a:rPr lang="en-US" sz="2000" dirty="0">
                <a:latin typeface="Menlo Regular"/>
                <a:cs typeface="Menlo Regular"/>
              </a:rPr>
              <a:t>)	&lt;k2, v2&gt;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		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&lt;k3, v3</a:t>
            </a:r>
            <a:r>
              <a:rPr lang="en-US" sz="2000" dirty="0" smtClean="0">
                <a:latin typeface="Menlo Regular"/>
                <a:cs typeface="Menlo Regular"/>
              </a:rPr>
              <a:t>&gt;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1119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0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input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 </a:t>
            </a:r>
            <a:r>
              <a:rPr lang="en-US" sz="2000" dirty="0" err="1">
                <a:latin typeface="Menlo Regular"/>
                <a:cs typeface="Menlo Regular"/>
              </a:rPr>
              <a:t>sandiego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922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451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(k1, v1):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k1 = line number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v1 = line contents </a:t>
            </a:r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 smtClean="0">
                <a:latin typeface="Menlo Regular"/>
                <a:cs typeface="Menlo Regular"/>
              </a:rPr>
              <a:t>eg</a:t>
            </a:r>
            <a:r>
              <a:rPr lang="en-US" sz="2000" dirty="0" smtClean="0">
                <a:latin typeface="Menlo Regular"/>
                <a:cs typeface="Menlo Regular"/>
              </a:rPr>
              <a:t>, space</a:t>
            </a:r>
            <a:r>
              <a:rPr lang="en-US" sz="2000" dirty="0">
                <a:latin typeface="Menlo Regular"/>
                <a:cs typeface="Menlo Regular"/>
              </a:rPr>
              <a:t>-delimited string)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words = tokenize(v1</a:t>
            </a:r>
            <a:r>
              <a:rPr lang="en-US" sz="2000" dirty="0" smtClean="0">
                <a:latin typeface="Menlo Regular"/>
                <a:cs typeface="Menlo Regular"/>
              </a:rPr>
              <a:t>)   // </a:t>
            </a:r>
            <a:r>
              <a:rPr lang="en-US" sz="2000" dirty="0">
                <a:latin typeface="Menlo Regular"/>
                <a:cs typeface="Menlo Regular"/>
              </a:rPr>
              <a:t>split string into words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for word in words: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    emit (word, 1)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581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9039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is only half of the story…how would you do this?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1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...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23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29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r>
              <a:rPr lang="en-US" dirty="0" smtClean="0"/>
              <a:t>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		[1</a:t>
            </a:r>
            <a:r>
              <a:rPr lang="en-US" sz="2000" dirty="0">
                <a:latin typeface="Menlo Regular"/>
                <a:cs typeface="Menlo Regular"/>
              </a:rPr>
              <a:t>, 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 ,1]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[1, 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[1</a:t>
            </a:r>
            <a:r>
              <a:rPr lang="en-US" sz="2000" dirty="0" smtClean="0">
                <a:latin typeface="Menlo Regular"/>
                <a:cs typeface="Menlo Regular"/>
              </a:rPr>
              <a:t>]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026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2777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(k2, k2_vals):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 = word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k2_vals = word counts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emit k2, sum(k2_vals)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0843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aggregated…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37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 &amp; sorted by key.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8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</p:txBody>
      </p:sp>
    </p:spTree>
    <p:extLst>
      <p:ext uri="{BB962C8B-B14F-4D97-AF65-F5344CB8AC3E}">
        <p14:creationId xmlns:p14="http://schemas.microsoft.com/office/powerpoint/2010/main" val="12963320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has some obvious drawbacks: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expensive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difficult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bounded</a:t>
            </a:r>
          </a:p>
        </p:txBody>
      </p:sp>
    </p:spTree>
    <p:extLst>
      <p:ext uri="{BB962C8B-B14F-4D97-AF65-F5344CB8AC3E}">
        <p14:creationId xmlns:p14="http://schemas.microsoft.com/office/powerpoint/2010/main" val="42238726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32685</TotalTime>
  <Pages>0</Pages>
  <Words>3017</Words>
  <Characters>0</Characters>
  <Application>Microsoft Macintosh PowerPoint</Application>
  <PresentationFormat>Custom</PresentationFormat>
  <Lines>0</Lines>
  <Paragraphs>595</Paragraphs>
  <Slides>76</Slides>
  <Notes>76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76</vt:i4>
      </vt:variant>
    </vt:vector>
  </HeadingPairs>
  <TitlesOfParts>
    <vt:vector size="78" baseType="lpstr">
      <vt:lpstr>GA_Instructor_Template_Deck</vt:lpstr>
      <vt:lpstr>Agenda</vt:lpstr>
      <vt:lpstr>INTRO to DATA SCIENCE map-reduce</vt:lpstr>
      <vt:lpstr>I. big data ii. programming model iii. Implementation details iv. Word count example  exercise: v. Map-reduce using python &amp; mrjob</vt:lpstr>
      <vt:lpstr> I.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programming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implementation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Word count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9310</cp:revision>
  <cp:lastPrinted>2013-04-25T19:02:49Z</cp:lastPrinted>
  <dcterms:modified xsi:type="dcterms:W3CDTF">2014-03-29T03:30:59Z</dcterms:modified>
</cp:coreProperties>
</file>